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77" r:id="rId2"/>
    <p:sldId id="283" r:id="rId3"/>
    <p:sldId id="284" r:id="rId4"/>
    <p:sldId id="285" r:id="rId5"/>
    <p:sldId id="286" r:id="rId6"/>
    <p:sldId id="258" r:id="rId7"/>
    <p:sldId id="260" r:id="rId8"/>
    <p:sldId id="259" r:id="rId9"/>
    <p:sldId id="264" r:id="rId10"/>
    <p:sldId id="265" r:id="rId11"/>
    <p:sldId id="266" r:id="rId12"/>
    <p:sldId id="267" r:id="rId13"/>
    <p:sldId id="268" r:id="rId14"/>
    <p:sldId id="269" r:id="rId15"/>
    <p:sldId id="270" r:id="rId16"/>
    <p:sldId id="271" r:id="rId17"/>
    <p:sldId id="272" r:id="rId18"/>
    <p:sldId id="273" r:id="rId19"/>
    <p:sldId id="274" r:id="rId20"/>
    <p:sldId id="282"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8C101-25F0-40F7-B993-C2905147E2C5}" type="datetimeFigureOut">
              <a:rPr lang="el-GR" smtClean="0"/>
              <a:pPr/>
              <a:t>12/1/2015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ABEE9C-8AF6-4464-AFA4-FB2F3FE7ACCB}"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A0ABEE9C-8AF6-4464-AFA4-FB2F3FE7ACCB}" type="slidenum">
              <a:rPr lang="el-GR" smtClean="0"/>
              <a:pPr/>
              <a:t>11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7DC34740-0F27-4AF7-889E-C1B4A6BC2C90}" type="datetimeFigureOut">
              <a:rPr lang="el-GR" smtClean="0"/>
              <a:pPr/>
              <a:t>12/1/2015</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8D812B12-2ED5-4BBC-8802-C0F81C0B75B8}"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DC34740-0F27-4AF7-889E-C1B4A6BC2C90}" type="datetimeFigureOut">
              <a:rPr lang="el-GR" smtClean="0"/>
              <a:pPr/>
              <a:t>12/1/2015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D812B12-2ED5-4BBC-8802-C0F81C0B75B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DC34740-0F27-4AF7-889E-C1B4A6BC2C90}" type="datetimeFigureOut">
              <a:rPr lang="el-GR" smtClean="0"/>
              <a:pPr/>
              <a:t>12/1/2015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D812B12-2ED5-4BBC-8802-C0F81C0B75B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DC34740-0F27-4AF7-889E-C1B4A6BC2C90}" type="datetimeFigureOut">
              <a:rPr lang="el-GR" smtClean="0"/>
              <a:pPr/>
              <a:t>12/1/2015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D812B12-2ED5-4BBC-8802-C0F81C0B75B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DC34740-0F27-4AF7-889E-C1B4A6BC2C90}" type="datetimeFigureOut">
              <a:rPr lang="el-GR" smtClean="0"/>
              <a:pPr/>
              <a:t>12/1/2015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8D812B12-2ED5-4BBC-8802-C0F81C0B75B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DC34740-0F27-4AF7-889E-C1B4A6BC2C90}" type="datetimeFigureOut">
              <a:rPr lang="el-GR" smtClean="0"/>
              <a:pPr/>
              <a:t>12/1/2015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D812B12-2ED5-4BBC-8802-C0F81C0B75B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7DC34740-0F27-4AF7-889E-C1B4A6BC2C90}" type="datetimeFigureOut">
              <a:rPr lang="el-GR" smtClean="0"/>
              <a:pPr/>
              <a:t>12/1/2015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D812B12-2ED5-4BBC-8802-C0F81C0B75B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DC34740-0F27-4AF7-889E-C1B4A6BC2C90}" type="datetimeFigureOut">
              <a:rPr lang="el-GR" smtClean="0"/>
              <a:pPr/>
              <a:t>12/1/2015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D812B12-2ED5-4BBC-8802-C0F81C0B75B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DC34740-0F27-4AF7-889E-C1B4A6BC2C90}" type="datetimeFigureOut">
              <a:rPr lang="el-GR" smtClean="0"/>
              <a:pPr/>
              <a:t>12/1/2015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D812B12-2ED5-4BBC-8802-C0F81C0B75B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7DC34740-0F27-4AF7-889E-C1B4A6BC2C90}" type="datetimeFigureOut">
              <a:rPr lang="el-GR" smtClean="0"/>
              <a:pPr/>
              <a:t>12/1/2015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D812B12-2ED5-4BBC-8802-C0F81C0B75B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DC34740-0F27-4AF7-889E-C1B4A6BC2C90}" type="datetimeFigureOut">
              <a:rPr lang="el-GR" smtClean="0"/>
              <a:pPr/>
              <a:t>12/1/2015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D812B12-2ED5-4BBC-8802-C0F81C0B75B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DC34740-0F27-4AF7-889E-C1B4A6BC2C90}" type="datetimeFigureOut">
              <a:rPr lang="el-GR" smtClean="0"/>
              <a:pPr/>
              <a:t>12/1/2015</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D812B12-2ED5-4BBC-8802-C0F81C0B75B8}"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Users\student11\Desktop\300%20OST%20-%20Returns%20a%20King%20(HD%20Stereo).mp3"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el.wikipedia.org/wiki/%CE%95%CF%8D%CF%81%CE%B7%CE%BA%CE%B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l.wikipedia.org/wiki/%CE%A0%CF%85%CF%81%CE%BF%CE%B2%CE%BF%CE%BB%CE%B9%CE%BA%CF%8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el.wikipedia.org/wiki/%CE%9F%CF%83%CF%84%CE%BF%CE%BC%CE%AC%CF%87%CE%B9%CE%BF%CE%BD"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 Id="rId5" Type="http://schemas.openxmlformats.org/officeDocument/2006/relationships/image" Target="../media/image22.jpeg"/><Relationship Id="rId4" Type="http://schemas.openxmlformats.org/officeDocument/2006/relationships/image" Target="../media/image2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el.wikipedia.org/wiki/%CE%94%CF%89%CF%81%CE%B9%CE%B5%CE%AF%CF%82"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14282" y="285728"/>
            <a:ext cx="8601076" cy="1357322"/>
          </a:xfrm>
        </p:spPr>
        <p:txBody>
          <a:bodyPr>
            <a:noAutofit/>
          </a:bodyPr>
          <a:lstStyle/>
          <a:p>
            <a:r>
              <a:rPr lang="el-GR" sz="4400" dirty="0" smtClean="0"/>
              <a:t>ΑΡΧΑΙΟΙ ΕΛΛΗΝΕΣ ΘΕΤΙΚΟΙ ΕΠΙΣΤΗΜΟΝΕΣ</a:t>
            </a:r>
            <a:endParaRPr lang="el-GR" sz="4400" dirty="0"/>
          </a:p>
        </p:txBody>
      </p:sp>
      <p:graphicFrame>
        <p:nvGraphicFramePr>
          <p:cNvPr id="5" name="4 - Πίνακας"/>
          <p:cNvGraphicFramePr>
            <a:graphicFrameLocks noGrp="1"/>
          </p:cNvGraphicFramePr>
          <p:nvPr/>
        </p:nvGraphicFramePr>
        <p:xfrm>
          <a:off x="357156" y="1928802"/>
          <a:ext cx="8358248" cy="3752812"/>
        </p:xfrm>
        <a:graphic>
          <a:graphicData uri="http://schemas.openxmlformats.org/drawingml/2006/table">
            <a:tbl>
              <a:tblPr firstRow="1" bandRow="1">
                <a:tableStyleId>{073A0DAA-6AF3-43AB-8588-CEC1D06C72B9}</a:tableStyleId>
              </a:tblPr>
              <a:tblGrid>
                <a:gridCol w="2089562"/>
                <a:gridCol w="2089562"/>
                <a:gridCol w="2089562"/>
                <a:gridCol w="2089562"/>
              </a:tblGrid>
              <a:tr h="6602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Α΄ΟΜΑΔΑ</a:t>
                      </a:r>
                    </a:p>
                    <a:p>
                      <a:endParaRPr lang="el-GR" dirty="0"/>
                    </a:p>
                  </a:txBody>
                  <a:tcPr/>
                </a:tc>
                <a:tc>
                  <a:txBody>
                    <a:bodyPr/>
                    <a:lstStyle/>
                    <a:p>
                      <a:r>
                        <a:rPr lang="el-GR" dirty="0" smtClean="0"/>
                        <a:t>Β΄ΟΜΑΔΑ</a:t>
                      </a:r>
                      <a:endParaRPr lang="el-GR" dirty="0"/>
                    </a:p>
                  </a:txBody>
                  <a:tcPr/>
                </a:tc>
                <a:tc>
                  <a:txBody>
                    <a:bodyPr/>
                    <a:lstStyle/>
                    <a:p>
                      <a:r>
                        <a:rPr lang="el-GR" dirty="0" smtClean="0"/>
                        <a:t>Γ΄ΟΜΑΔΑ</a:t>
                      </a:r>
                      <a:endParaRPr lang="el-GR" dirty="0"/>
                    </a:p>
                  </a:txBody>
                  <a:tcPr/>
                </a:tc>
                <a:tc>
                  <a:txBody>
                    <a:bodyPr/>
                    <a:lstStyle/>
                    <a:p>
                      <a:r>
                        <a:rPr lang="el-GR" dirty="0" smtClean="0"/>
                        <a:t>Δ΄ΟΜΑΔΑ</a:t>
                      </a:r>
                      <a:endParaRPr lang="el-GR" dirty="0"/>
                    </a:p>
                  </a:txBody>
                  <a:tcPr/>
                </a:tc>
              </a:tr>
              <a:tr h="625683">
                <a:tc>
                  <a:txBody>
                    <a:bodyPr/>
                    <a:lstStyle/>
                    <a:p>
                      <a:r>
                        <a:rPr lang="el-GR" dirty="0" err="1" smtClean="0"/>
                        <a:t>Κακουλίδης</a:t>
                      </a:r>
                      <a:r>
                        <a:rPr lang="el-GR" baseline="0" dirty="0" smtClean="0"/>
                        <a:t>  Χρήστος</a:t>
                      </a:r>
                      <a:endParaRPr lang="el-GR" dirty="0"/>
                    </a:p>
                  </a:txBody>
                  <a:tcPr/>
                </a:tc>
                <a:tc>
                  <a:txBody>
                    <a:bodyPr/>
                    <a:lstStyle/>
                    <a:p>
                      <a:r>
                        <a:rPr lang="el-GR" dirty="0" err="1" smtClean="0"/>
                        <a:t>Αλμπαντάκη</a:t>
                      </a:r>
                      <a:r>
                        <a:rPr lang="el-GR" dirty="0" smtClean="0"/>
                        <a:t> Πηνελόπη</a:t>
                      </a:r>
                      <a:endParaRPr lang="el-GR" dirty="0"/>
                    </a:p>
                  </a:txBody>
                  <a:tcPr/>
                </a:tc>
                <a:tc>
                  <a:txBody>
                    <a:bodyPr/>
                    <a:lstStyle/>
                    <a:p>
                      <a:r>
                        <a:rPr lang="el-GR" dirty="0" err="1" smtClean="0"/>
                        <a:t>Μαυροπούλου</a:t>
                      </a:r>
                      <a:r>
                        <a:rPr lang="el-GR" dirty="0" smtClean="0"/>
                        <a:t> Χρυσή</a:t>
                      </a:r>
                      <a:endParaRPr lang="el-GR" dirty="0"/>
                    </a:p>
                  </a:txBody>
                  <a:tcPr/>
                </a:tc>
                <a:tc>
                  <a:txBody>
                    <a:bodyPr/>
                    <a:lstStyle/>
                    <a:p>
                      <a:r>
                        <a:rPr lang="el-GR" dirty="0" smtClean="0"/>
                        <a:t>Παπαδημητρίου Μαρία</a:t>
                      </a:r>
                      <a:endParaRPr lang="el-GR" dirty="0"/>
                    </a:p>
                  </a:txBody>
                  <a:tcPr/>
                </a:tc>
              </a:tr>
              <a:tr h="699983">
                <a:tc>
                  <a:txBody>
                    <a:bodyPr/>
                    <a:lstStyle/>
                    <a:p>
                      <a:r>
                        <a:rPr lang="el-GR" dirty="0" smtClean="0"/>
                        <a:t>Άγγελος Παπαδόπουλος</a:t>
                      </a:r>
                      <a:endParaRPr lang="el-GR" dirty="0"/>
                    </a:p>
                  </a:txBody>
                  <a:tcPr/>
                </a:tc>
                <a:tc>
                  <a:txBody>
                    <a:bodyPr/>
                    <a:lstStyle/>
                    <a:p>
                      <a:r>
                        <a:rPr lang="el-GR" dirty="0" err="1" smtClean="0"/>
                        <a:t>Ιορδανοπούλου</a:t>
                      </a:r>
                      <a:r>
                        <a:rPr lang="el-GR" dirty="0" smtClean="0"/>
                        <a:t> Ελένη</a:t>
                      </a:r>
                      <a:endParaRPr lang="el-GR" dirty="0"/>
                    </a:p>
                  </a:txBody>
                  <a:tcPr/>
                </a:tc>
                <a:tc>
                  <a:txBody>
                    <a:bodyPr/>
                    <a:lstStyle/>
                    <a:p>
                      <a:r>
                        <a:rPr lang="el-GR" dirty="0" err="1" smtClean="0"/>
                        <a:t>Μαρούκα</a:t>
                      </a:r>
                      <a:r>
                        <a:rPr lang="el-GR" dirty="0" smtClean="0"/>
                        <a:t> Ελευθερία</a:t>
                      </a:r>
                      <a:endParaRPr lang="el-GR" dirty="0"/>
                    </a:p>
                  </a:txBody>
                  <a:tcPr/>
                </a:tc>
                <a:tc>
                  <a:txBody>
                    <a:bodyPr/>
                    <a:lstStyle/>
                    <a:p>
                      <a:r>
                        <a:rPr lang="el-GR" dirty="0" smtClean="0"/>
                        <a:t>Ματίνα </a:t>
                      </a:r>
                      <a:r>
                        <a:rPr lang="el-GR" dirty="0" err="1" smtClean="0"/>
                        <a:t>Παλαιοχωρινού</a:t>
                      </a:r>
                      <a:endParaRPr lang="el-GR" dirty="0"/>
                    </a:p>
                  </a:txBody>
                  <a:tcPr/>
                </a:tc>
              </a:tr>
              <a:tr h="571504">
                <a:tc>
                  <a:txBody>
                    <a:bodyPr/>
                    <a:lstStyle/>
                    <a:p>
                      <a:r>
                        <a:rPr lang="el-GR" dirty="0" err="1" smtClean="0"/>
                        <a:t>Γεωργίδης</a:t>
                      </a:r>
                      <a:r>
                        <a:rPr lang="el-GR" dirty="0" smtClean="0"/>
                        <a:t> Δημήτρης</a:t>
                      </a:r>
                      <a:endParaRPr lang="el-GR" dirty="0"/>
                    </a:p>
                  </a:txBody>
                  <a:tcPr/>
                </a:tc>
                <a:tc>
                  <a:txBody>
                    <a:bodyPr/>
                    <a:lstStyle/>
                    <a:p>
                      <a:r>
                        <a:rPr lang="el-GR" dirty="0" err="1" smtClean="0"/>
                        <a:t>Αραμπίδου</a:t>
                      </a:r>
                      <a:r>
                        <a:rPr lang="el-GR" dirty="0" smtClean="0"/>
                        <a:t> Ελισάβετ</a:t>
                      </a:r>
                      <a:endParaRPr lang="el-GR" dirty="0"/>
                    </a:p>
                  </a:txBody>
                  <a:tcPr/>
                </a:tc>
                <a:tc>
                  <a:txBody>
                    <a:bodyPr/>
                    <a:lstStyle/>
                    <a:p>
                      <a:r>
                        <a:rPr lang="el-GR" dirty="0" err="1" smtClean="0"/>
                        <a:t>Μαυρίδου</a:t>
                      </a:r>
                      <a:r>
                        <a:rPr lang="el-GR" dirty="0" smtClean="0"/>
                        <a:t> </a:t>
                      </a:r>
                      <a:r>
                        <a:rPr lang="el-GR" dirty="0" err="1" smtClean="0"/>
                        <a:t>Σοφιά</a:t>
                      </a:r>
                      <a:endParaRPr lang="el-GR" dirty="0"/>
                    </a:p>
                  </a:txBody>
                  <a:tcPr/>
                </a:tc>
                <a:tc>
                  <a:txBody>
                    <a:bodyPr/>
                    <a:lstStyle/>
                    <a:p>
                      <a:r>
                        <a:rPr lang="el-GR" dirty="0" smtClean="0"/>
                        <a:t>Αθανασία Παντελή</a:t>
                      </a:r>
                      <a:endParaRPr lang="el-GR" dirty="0"/>
                    </a:p>
                  </a:txBody>
                  <a:tcPr/>
                </a:tc>
              </a:tr>
              <a:tr h="645804">
                <a:tc>
                  <a:txBody>
                    <a:bodyPr/>
                    <a:lstStyle/>
                    <a:p>
                      <a:r>
                        <a:rPr lang="el-GR" dirty="0" smtClean="0"/>
                        <a:t>Παντελής </a:t>
                      </a:r>
                      <a:r>
                        <a:rPr lang="el-GR" dirty="0" err="1" smtClean="0"/>
                        <a:t>ΤαΪγανίδης</a:t>
                      </a:r>
                      <a:endParaRPr lang="el-GR" dirty="0"/>
                    </a:p>
                  </a:txBody>
                  <a:tcPr/>
                </a:tc>
                <a:tc>
                  <a:txBody>
                    <a:bodyPr/>
                    <a:lstStyle/>
                    <a:p>
                      <a:r>
                        <a:rPr lang="el-GR" dirty="0" smtClean="0"/>
                        <a:t>Γεωργιάδου</a:t>
                      </a:r>
                      <a:r>
                        <a:rPr lang="el-GR" baseline="0" dirty="0" smtClean="0"/>
                        <a:t> Δέσποινα</a:t>
                      </a:r>
                      <a:endParaRPr lang="el-GR" dirty="0"/>
                    </a:p>
                  </a:txBody>
                  <a:tcPr/>
                </a:tc>
                <a:tc>
                  <a:txBody>
                    <a:bodyPr/>
                    <a:lstStyle/>
                    <a:p>
                      <a:r>
                        <a:rPr lang="el-GR" dirty="0" err="1" smtClean="0"/>
                        <a:t>Κορκίζογου</a:t>
                      </a:r>
                      <a:r>
                        <a:rPr lang="el-GR" baseline="0" dirty="0" smtClean="0"/>
                        <a:t> </a:t>
                      </a:r>
                      <a:r>
                        <a:rPr lang="el-GR" baseline="0" dirty="0" err="1" smtClean="0"/>
                        <a:t>Κωνστατίνα</a:t>
                      </a:r>
                      <a:endParaRPr lang="el-GR" dirty="0"/>
                    </a:p>
                  </a:txBody>
                  <a:tcPr/>
                </a:tc>
                <a:tc>
                  <a:txBody>
                    <a:bodyPr/>
                    <a:lstStyle/>
                    <a:p>
                      <a:r>
                        <a:rPr lang="el-GR" dirty="0" err="1" smtClean="0"/>
                        <a:t>Σαββουλίδου</a:t>
                      </a:r>
                      <a:r>
                        <a:rPr lang="el-GR" baseline="0" dirty="0" smtClean="0"/>
                        <a:t> Μαρία</a:t>
                      </a:r>
                      <a:endParaRPr lang="el-GR" dirty="0"/>
                    </a:p>
                  </a:txBody>
                  <a:tcPr/>
                </a:tc>
              </a:tr>
              <a:tr h="466664">
                <a:tc>
                  <a:txBody>
                    <a:bodyPr/>
                    <a:lstStyle/>
                    <a:p>
                      <a:endParaRPr lang="el-GR"/>
                    </a:p>
                  </a:txBody>
                  <a:tcPr/>
                </a:tc>
                <a:tc>
                  <a:txBody>
                    <a:bodyPr/>
                    <a:lstStyle/>
                    <a:p>
                      <a:endParaRPr lang="el-GR"/>
                    </a:p>
                  </a:txBody>
                  <a:tcPr/>
                </a:tc>
                <a:tc>
                  <a:txBody>
                    <a:bodyPr/>
                    <a:lstStyle/>
                    <a:p>
                      <a:endParaRPr lang="el-GR"/>
                    </a:p>
                  </a:txBody>
                  <a:tcPr/>
                </a:tc>
                <a:tc>
                  <a:txBody>
                    <a:bodyPr/>
                    <a:lstStyle/>
                    <a:p>
                      <a:r>
                        <a:rPr lang="el-GR" dirty="0" err="1" smtClean="0"/>
                        <a:t>ΚαλαΪτζή</a:t>
                      </a:r>
                      <a:r>
                        <a:rPr lang="el-GR" baseline="0" dirty="0" smtClean="0"/>
                        <a:t> Έλενα</a:t>
                      </a:r>
                      <a:endParaRPr lang="el-GR" dirty="0"/>
                    </a:p>
                  </a:txBody>
                  <a:tcPr/>
                </a:tc>
              </a:tr>
            </a:tbl>
          </a:graphicData>
        </a:graphic>
      </p:graphicFrame>
      <p:pic>
        <p:nvPicPr>
          <p:cNvPr id="4" name="300 OST - Returns a King (HD Stereo).mp3">
            <a:hlinkClick r:id="" action="ppaction://media"/>
          </p:cNvPr>
          <p:cNvPicPr>
            <a:picLocks noRot="1" noChangeAspect="1"/>
          </p:cNvPicPr>
          <p:nvPr>
            <a:audioFile r:link="rId1"/>
          </p:nvPr>
        </p:nvPicPr>
        <p:blipFill>
          <a:blip r:embed="rId3"/>
          <a:stretch>
            <a:fillRect/>
          </a:stretch>
        </p:blipFill>
        <p:spPr>
          <a:xfrm>
            <a:off x="8429652" y="57148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4448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title"/>
          </p:nvPr>
        </p:nvSpPr>
        <p:spPr/>
        <p:txBody>
          <a:bodyPr>
            <a:normAutofit fontScale="90000"/>
          </a:bodyPr>
          <a:lstStyle/>
          <a:p>
            <a:r>
              <a:rPr lang="el-GR" sz="2200" b="1" dirty="0"/>
              <a:t>Η προσφορά της Ιπποκρατικής Ιατρικής</a:t>
            </a:r>
            <a:r>
              <a:rPr lang="el-GR" b="1" dirty="0"/>
              <a:t/>
            </a:r>
            <a:br>
              <a:rPr lang="el-GR" b="1" dirty="0"/>
            </a:br>
            <a:endParaRPr lang="el-GR" dirty="0"/>
          </a:p>
        </p:txBody>
      </p:sp>
      <p:sp>
        <p:nvSpPr>
          <p:cNvPr id="9" name="8 - Θέση περιεχομένου"/>
          <p:cNvSpPr>
            <a:spLocks noGrp="1"/>
          </p:cNvSpPr>
          <p:nvPr>
            <p:ph sz="half" idx="1"/>
          </p:nvPr>
        </p:nvSpPr>
        <p:spPr/>
        <p:txBody>
          <a:bodyPr>
            <a:normAutofit/>
          </a:bodyPr>
          <a:lstStyle/>
          <a:p>
            <a:r>
              <a:rPr lang="el-GR" dirty="0"/>
              <a:t>Η ιπποκρατική μέθοδος απάλλαξε την ιατρική από τις </a:t>
            </a:r>
            <a:r>
              <a:rPr lang="el-GR" dirty="0" err="1"/>
              <a:t>μαγικοθρησκευτικές</a:t>
            </a:r>
            <a:r>
              <a:rPr lang="el-GR" dirty="0"/>
              <a:t> αντιλήψεις, την αγυρτεία και τις δεισιδαιμονίες </a:t>
            </a:r>
            <a:r>
              <a:rPr lang="el-GR" dirty="0" smtClean="0"/>
              <a:t>.</a:t>
            </a:r>
          </a:p>
          <a:p>
            <a:r>
              <a:rPr lang="el-GR" dirty="0" smtClean="0"/>
              <a:t>Διαχώρισε </a:t>
            </a:r>
            <a:r>
              <a:rPr lang="el-GR" dirty="0"/>
              <a:t>την ιατρική από τη </a:t>
            </a:r>
            <a:r>
              <a:rPr lang="el-GR" dirty="0" smtClean="0"/>
              <a:t>φιλοσοφία.</a:t>
            </a:r>
          </a:p>
          <a:p>
            <a:r>
              <a:rPr lang="el-GR" dirty="0"/>
              <a:t>Προσπαθούσε να ανακουφίσει τον άνθρωπο από τον πόνο, την αρρώστια και τον φόβο.</a:t>
            </a:r>
          </a:p>
          <a:p>
            <a:endParaRPr lang="el-GR" dirty="0" smtClean="0"/>
          </a:p>
          <a:p>
            <a:endParaRPr lang="el-GR" dirty="0"/>
          </a:p>
        </p:txBody>
      </p:sp>
      <p:pic>
        <p:nvPicPr>
          <p:cNvPr id="11" name="10 - Εικόνα" descr="Hippocrates.jpg"/>
          <p:cNvPicPr>
            <a:picLocks noChangeAspect="1"/>
          </p:cNvPicPr>
          <p:nvPr/>
        </p:nvPicPr>
        <p:blipFill>
          <a:blip r:embed="rId2"/>
          <a:stretch>
            <a:fillRect/>
          </a:stretch>
        </p:blipFill>
        <p:spPr>
          <a:xfrm>
            <a:off x="357158" y="1357298"/>
            <a:ext cx="2928958" cy="430556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t>Ιπποκράτης περί διατροφής</a:t>
            </a:r>
            <a:endParaRPr lang="el-GR" sz="3600" b="1" dirty="0"/>
          </a:p>
        </p:txBody>
      </p:sp>
      <p:sp>
        <p:nvSpPr>
          <p:cNvPr id="3" name="2 - Θέση περιεχομένου"/>
          <p:cNvSpPr>
            <a:spLocks noGrp="1"/>
          </p:cNvSpPr>
          <p:nvPr>
            <p:ph sz="half" idx="1"/>
          </p:nvPr>
        </p:nvSpPr>
        <p:spPr/>
        <p:txBody>
          <a:bodyPr>
            <a:normAutofit fontScale="77500" lnSpcReduction="20000"/>
          </a:bodyPr>
          <a:lstStyle/>
          <a:p>
            <a:pPr>
              <a:buNone/>
            </a:pPr>
            <a:r>
              <a:rPr lang="el-GR" b="1" dirty="0"/>
              <a:t>«Φάρμακό σας ας γίνει η τροφή σας και η τροφή </a:t>
            </a:r>
            <a:r>
              <a:rPr lang="el-GR" b="1" dirty="0" smtClean="0"/>
              <a:t>σας </a:t>
            </a:r>
            <a:r>
              <a:rPr lang="el-GR" b="1" dirty="0"/>
              <a:t>ας </a:t>
            </a:r>
            <a:r>
              <a:rPr lang="el-GR" b="1" dirty="0" smtClean="0"/>
              <a:t>γίνει </a:t>
            </a:r>
            <a:r>
              <a:rPr lang="el-GR" b="1" dirty="0"/>
              <a:t>φάρμακό σας</a:t>
            </a:r>
            <a:r>
              <a:rPr lang="el-GR" b="1" dirty="0" smtClean="0"/>
              <a:t>».</a:t>
            </a:r>
          </a:p>
          <a:p>
            <a:r>
              <a:rPr lang="el-GR" b="1" dirty="0" smtClean="0"/>
              <a:t> Όσο </a:t>
            </a:r>
            <a:r>
              <a:rPr lang="el-GR" b="1" dirty="0"/>
              <a:t>πιο άσπρα και επεξεργασμένα είναι τα δημητριακά και το ψωμί που τρώμε, τόσο </a:t>
            </a:r>
            <a:r>
              <a:rPr lang="el-GR" b="1" dirty="0" smtClean="0"/>
              <a:t>λιγότερη </a:t>
            </a:r>
            <a:r>
              <a:rPr lang="el-GR" b="1" dirty="0"/>
              <a:t>είναι η </a:t>
            </a:r>
            <a:r>
              <a:rPr lang="el-GR" b="1" dirty="0" err="1"/>
              <a:t>ζωοποιητική</a:t>
            </a:r>
            <a:r>
              <a:rPr lang="el-GR" b="1" dirty="0"/>
              <a:t> τους </a:t>
            </a:r>
            <a:r>
              <a:rPr lang="el-GR" b="1" dirty="0" smtClean="0"/>
              <a:t>δύναμη.</a:t>
            </a:r>
          </a:p>
          <a:p>
            <a:pPr>
              <a:buNone/>
            </a:pPr>
            <a:r>
              <a:rPr lang="el-GR" b="1" dirty="0" smtClean="0"/>
              <a:t> </a:t>
            </a:r>
            <a:r>
              <a:rPr lang="el-GR" b="1" dirty="0"/>
              <a:t>«Οι τροφές πρέπει να παρασκευάζονται με σουσάμι, με σπόρους και άλλους παρόμοιους καρπούς. Αν και αυτές οι τροφές είναι λιπαρές, δεν πειράζει, διότι μπορεί κανείς να χορτάσει τρώγοντας λίγο» </a:t>
            </a:r>
          </a:p>
        </p:txBody>
      </p:sp>
      <p:pic>
        <p:nvPicPr>
          <p:cNvPr id="5" name="4 - Θέση περιεχομένου" descr="images.jpg"/>
          <p:cNvPicPr>
            <a:picLocks noGrp="1" noChangeAspect="1"/>
          </p:cNvPicPr>
          <p:nvPr>
            <p:ph sz="half" idx="2"/>
          </p:nvPr>
        </p:nvPicPr>
        <p:blipFill>
          <a:blip r:embed="rId3"/>
          <a:stretch>
            <a:fillRect/>
          </a:stretch>
        </p:blipFill>
        <p:spPr>
          <a:xfrm>
            <a:off x="4429124" y="1357298"/>
            <a:ext cx="4375402" cy="2015337"/>
          </a:xfrm>
        </p:spPr>
      </p:pic>
      <p:pic>
        <p:nvPicPr>
          <p:cNvPr id="6" name="5 - Εικόνα" descr="τ.jpg"/>
          <p:cNvPicPr>
            <a:picLocks noChangeAspect="1"/>
          </p:cNvPicPr>
          <p:nvPr/>
        </p:nvPicPr>
        <p:blipFill>
          <a:blip r:embed="rId4"/>
          <a:stretch>
            <a:fillRect/>
          </a:stretch>
        </p:blipFill>
        <p:spPr>
          <a:xfrm>
            <a:off x="6429388" y="3429000"/>
            <a:ext cx="2228853" cy="314869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357158" y="500042"/>
            <a:ext cx="8229600" cy="785818"/>
          </a:xfrm>
        </p:spPr>
        <p:txBody>
          <a:bodyPr/>
          <a:lstStyle/>
          <a:p>
            <a:r>
              <a:rPr lang="el-GR" dirty="0" smtClean="0"/>
              <a:t>ΑΡΧΙΜΗΔΗΣ</a:t>
            </a:r>
            <a:endParaRPr lang="el-GR" dirty="0"/>
          </a:p>
        </p:txBody>
      </p:sp>
      <p:sp>
        <p:nvSpPr>
          <p:cNvPr id="3" name="2 - Θέση περιεχομένου"/>
          <p:cNvSpPr>
            <a:spLocks noGrp="1"/>
          </p:cNvSpPr>
          <p:nvPr>
            <p:ph type="subTitle" idx="1"/>
          </p:nvPr>
        </p:nvSpPr>
        <p:spPr>
          <a:xfrm>
            <a:off x="428596" y="1500174"/>
            <a:ext cx="8001056" cy="1752600"/>
          </a:xfrm>
        </p:spPr>
        <p:txBody>
          <a:bodyPr>
            <a:normAutofit fontScale="92500" lnSpcReduction="20000"/>
          </a:bodyPr>
          <a:lstStyle/>
          <a:p>
            <a:pPr>
              <a:buFont typeface="Arial" pitchFamily="34" charset="0"/>
              <a:buChar char="•"/>
            </a:pPr>
            <a:r>
              <a:rPr lang="el-GR" dirty="0" smtClean="0"/>
              <a:t>Γεννήθηκε περίπου το 287 π.χ. στην πόλη-λιμάνι των Συρακουσών, στη Σικελία. Η ημερομηνία γέννησής προέρχεται από μια δήλωση του ιστορικού της </a:t>
            </a:r>
            <a:r>
              <a:rPr lang="el-GR" dirty="0" err="1" smtClean="0"/>
              <a:t>Ελληνοβυζαντινής</a:t>
            </a:r>
            <a:r>
              <a:rPr lang="el-GR" dirty="0" smtClean="0"/>
              <a:t> Ιωάννη </a:t>
            </a:r>
            <a:r>
              <a:rPr lang="el-GR" dirty="0" err="1" smtClean="0"/>
              <a:t>Τζέτζη</a:t>
            </a:r>
            <a:r>
              <a:rPr lang="el-GR" dirty="0" smtClean="0"/>
              <a:t>, και αναφέρει ότι ο Αρχιμήδης έζησε για 75χρόνια.                              </a:t>
            </a:r>
            <a:endParaRPr lang="el-GR" dirty="0"/>
          </a:p>
        </p:txBody>
      </p:sp>
      <p:pic>
        <p:nvPicPr>
          <p:cNvPr id="2050" name="Picture 2" descr="C:\Users\ELENA-GIORGOS\Downloads\arximidis (1).jpg"/>
          <p:cNvPicPr>
            <a:picLocks noChangeAspect="1" noChangeArrowheads="1"/>
          </p:cNvPicPr>
          <p:nvPr/>
        </p:nvPicPr>
        <p:blipFill>
          <a:blip r:embed="rId2"/>
          <a:srcRect/>
          <a:stretch>
            <a:fillRect/>
          </a:stretch>
        </p:blipFill>
        <p:spPr bwMode="auto">
          <a:xfrm>
            <a:off x="6072198" y="3429000"/>
            <a:ext cx="2357454" cy="3144255"/>
          </a:xfrm>
          <a:prstGeom prst="rect">
            <a:avLst/>
          </a:prstGeom>
          <a:noFill/>
        </p:spPr>
      </p:pic>
      <p:pic>
        <p:nvPicPr>
          <p:cNvPr id="5" name="Picture 2" descr="C:\Users\ELENA-GIORGOS\Downloads\arximidis.jpg"/>
          <p:cNvPicPr>
            <a:picLocks noChangeAspect="1" noChangeArrowheads="1"/>
          </p:cNvPicPr>
          <p:nvPr/>
        </p:nvPicPr>
        <p:blipFill>
          <a:blip r:embed="rId3"/>
          <a:srcRect/>
          <a:stretch>
            <a:fillRect/>
          </a:stretch>
        </p:blipFill>
        <p:spPr bwMode="auto">
          <a:xfrm>
            <a:off x="642910" y="3214686"/>
            <a:ext cx="2568440" cy="3429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ΕΦΕΥΡΕΣΕΙΣ</a:t>
            </a:r>
            <a:r>
              <a:rPr lang="el-GR" u="sng" dirty="0" smtClean="0"/>
              <a:t/>
            </a:r>
            <a:br>
              <a:rPr lang="el-GR" u="sng" dirty="0" smtClean="0"/>
            </a:br>
            <a:endParaRPr lang="el-GR" dirty="0"/>
          </a:p>
        </p:txBody>
      </p:sp>
      <p:sp>
        <p:nvSpPr>
          <p:cNvPr id="3" name="2 - Θέση περιεχομένου"/>
          <p:cNvSpPr>
            <a:spLocks noGrp="1"/>
          </p:cNvSpPr>
          <p:nvPr>
            <p:ph idx="1"/>
          </p:nvPr>
        </p:nvSpPr>
        <p:spPr>
          <a:xfrm>
            <a:off x="214282" y="1142985"/>
            <a:ext cx="8501122" cy="3929090"/>
          </a:xfrm>
        </p:spPr>
        <p:txBody>
          <a:bodyPr>
            <a:normAutofit/>
          </a:bodyPr>
          <a:lstStyle/>
          <a:p>
            <a:pPr>
              <a:buFont typeface="Arial" pitchFamily="34" charset="0"/>
              <a:buChar char="•"/>
            </a:pPr>
            <a:r>
              <a:rPr lang="el-GR" b="1" dirty="0" smtClean="0"/>
              <a:t>Αρχή του Αρχιμήδη</a:t>
            </a:r>
            <a:endParaRPr lang="el-GR" dirty="0" smtClean="0"/>
          </a:p>
          <a:p>
            <a:pPr>
              <a:buFont typeface="Arial" pitchFamily="34" charset="0"/>
              <a:buChar char="•"/>
            </a:pPr>
            <a:r>
              <a:rPr lang="el-GR" dirty="0" smtClean="0"/>
              <a:t>Ο Αρχιμήδης εκκληθεί να αποδείξει ότι το στέμμα του βασιλιά Ιέρωνα </a:t>
            </a:r>
            <a:r>
              <a:rPr lang="el-GR" dirty="0" err="1" smtClean="0"/>
              <a:t>Β΄ήταν</a:t>
            </a:r>
            <a:r>
              <a:rPr lang="el-GR" dirty="0" smtClean="0"/>
              <a:t> κατασκευασμένο από ατόφιο χρυσάφι. Κατάφερε λοιπόν να το αποδείξει παρατηρώντας την στάθμη του νερού που μεταβάλλονταν καθώς ο ίδιος του έμπαινε στην μπανιέρα. Έκπληκτος βγήκε γυμνός στους δρόμους φωνάζοντας το γνωστό σε όλους "</a:t>
            </a:r>
            <a:r>
              <a:rPr lang="el-GR" b="1" i="1" u="sng" dirty="0" smtClean="0">
                <a:hlinkClick r:id="rId2" tooltip="Εύρηκα"/>
              </a:rPr>
              <a:t>Εύρηκα! Εύρηκα!</a:t>
            </a:r>
            <a:endParaRPr lang="el-GR" dirty="0"/>
          </a:p>
        </p:txBody>
      </p:sp>
      <p:pic>
        <p:nvPicPr>
          <p:cNvPr id="3074" name="Picture 2" descr="C:\Users\ELENA-GIORGOS\Downloads\arximidis 43.jpg"/>
          <p:cNvPicPr>
            <a:picLocks noChangeAspect="1" noChangeArrowheads="1"/>
          </p:cNvPicPr>
          <p:nvPr/>
        </p:nvPicPr>
        <p:blipFill>
          <a:blip r:embed="rId3"/>
          <a:srcRect/>
          <a:stretch>
            <a:fillRect/>
          </a:stretch>
        </p:blipFill>
        <p:spPr bwMode="auto">
          <a:xfrm>
            <a:off x="5715008" y="4786322"/>
            <a:ext cx="2907618" cy="207167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785794"/>
            <a:ext cx="8777318" cy="5500725"/>
          </a:xfrm>
        </p:spPr>
        <p:txBody>
          <a:bodyPr>
            <a:normAutofit/>
          </a:bodyPr>
          <a:lstStyle/>
          <a:p>
            <a:pPr>
              <a:buFont typeface="Arial" pitchFamily="34" charset="0"/>
              <a:buChar char="•"/>
            </a:pPr>
            <a:r>
              <a:rPr lang="el-GR" b="1" dirty="0" smtClean="0"/>
              <a:t>Τηλεβόλων</a:t>
            </a:r>
            <a:endParaRPr lang="el-GR" dirty="0" smtClean="0"/>
          </a:p>
          <a:p>
            <a:pPr>
              <a:buNone/>
            </a:pPr>
            <a:r>
              <a:rPr lang="el-GR" dirty="0" smtClean="0"/>
              <a:t>Ήταν ένα βαρύ όπλο του </a:t>
            </a:r>
            <a:r>
              <a:rPr lang="el-GR" dirty="0" smtClean="0">
                <a:hlinkClick r:id="rId2" tooltip="Πυροβολικό"/>
              </a:rPr>
              <a:t>πυροβολικού</a:t>
            </a:r>
            <a:r>
              <a:rPr lang="el-GR" dirty="0" smtClean="0"/>
              <a:t> της αρχαίας Ελλάδας</a:t>
            </a:r>
          </a:p>
          <a:p>
            <a:pPr>
              <a:buFont typeface="Arial" pitchFamily="34" charset="0"/>
              <a:buChar char="•"/>
            </a:pPr>
            <a:r>
              <a:rPr lang="el-GR" b="1" dirty="0" smtClean="0"/>
              <a:t>Κοχλίας ή </a:t>
            </a:r>
            <a:r>
              <a:rPr lang="el-GR" b="1" dirty="0" err="1" smtClean="0"/>
              <a:t>Έλιξ</a:t>
            </a:r>
            <a:r>
              <a:rPr lang="el-GR" b="1" dirty="0" smtClean="0"/>
              <a:t> </a:t>
            </a:r>
            <a:endParaRPr lang="el-GR" dirty="0" smtClean="0"/>
          </a:p>
          <a:p>
            <a:pPr>
              <a:buNone/>
            </a:pPr>
            <a:r>
              <a:rPr lang="el-GR" dirty="0" smtClean="0"/>
              <a:t>Το υδραυλικό αυτό όργανο, γνωστό ως ατέρμων κοχλίας ή </a:t>
            </a:r>
            <a:r>
              <a:rPr lang="el-GR" dirty="0" err="1" smtClean="0"/>
              <a:t>υδρόβιδα</a:t>
            </a:r>
            <a:r>
              <a:rPr lang="el-GR" dirty="0" smtClean="0"/>
              <a:t>, χρησίμευε στην άντληση ύδατος από ένα χαμηλό επίπεδο σ’ ένα άλλο υψηλότερο</a:t>
            </a:r>
          </a:p>
          <a:p>
            <a:pPr>
              <a:buFont typeface="Arial" pitchFamily="34" charset="0"/>
              <a:buChar char="•"/>
            </a:pPr>
            <a:r>
              <a:rPr lang="el-GR" b="1" dirty="0" smtClean="0"/>
              <a:t>Το υδραυλικό ρολόι</a:t>
            </a:r>
          </a:p>
          <a:p>
            <a:pPr>
              <a:buNone/>
            </a:pPr>
            <a:r>
              <a:rPr lang="el-GR" dirty="0" smtClean="0"/>
              <a:t>Το ρολόι που ο αυτός επινόησε χρησιμοποίησε την ελεύθερη πτώση του νερού για να κινήσει τους δείκτες που έδειχναν τον χρόνο.</a:t>
            </a:r>
            <a:endParaRPr lang="el-GR" b="1" dirty="0" smtClean="0"/>
          </a:p>
          <a:p>
            <a:pPr>
              <a:buFont typeface="Arial" pitchFamily="34" charset="0"/>
              <a:buChar char="•"/>
            </a:pP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1142984"/>
            <a:ext cx="8848756" cy="4937141"/>
          </a:xfrm>
        </p:spPr>
        <p:txBody>
          <a:bodyPr/>
          <a:lstStyle/>
          <a:p>
            <a:pPr>
              <a:buFont typeface="Arial" pitchFamily="34" charset="0"/>
              <a:buChar char="•"/>
            </a:pPr>
            <a:r>
              <a:rPr lang="el-GR" b="1" dirty="0" smtClean="0"/>
              <a:t>Αραιόμετρο</a:t>
            </a:r>
          </a:p>
          <a:p>
            <a:pPr>
              <a:buFont typeface="Arial" pitchFamily="34" charset="0"/>
              <a:buChar char="•"/>
            </a:pPr>
            <a:r>
              <a:rPr lang="el-GR" dirty="0" smtClean="0"/>
              <a:t>Είναι όργανο που χρησιμοποιείται για τη μέτρηση της πυκνότητας και της περιεκτικότητας υγρών </a:t>
            </a:r>
            <a:r>
              <a:rPr lang="el-GR" b="1" dirty="0" smtClean="0"/>
              <a:t/>
            </a:r>
            <a:br>
              <a:rPr lang="el-GR" b="1" dirty="0" smtClean="0"/>
            </a:br>
            <a:r>
              <a:rPr lang="el-GR" b="1" dirty="0" smtClean="0"/>
              <a:t> Γερανοί/Αρπαγή του Αρχιμήδη </a:t>
            </a:r>
          </a:p>
          <a:p>
            <a:pPr>
              <a:buFont typeface="Arial" pitchFamily="34" charset="0"/>
              <a:buChar char="•"/>
            </a:pPr>
            <a:r>
              <a:rPr lang="el-GR" dirty="0" smtClean="0"/>
              <a:t>Μηχανισμοί γερανών χρησιμοποιούταν πολλές φορές από τους εισβολείς για να προσεγγίσουν το ύψος των τειχών με στρατό.</a:t>
            </a:r>
          </a:p>
          <a:p>
            <a:pPr>
              <a:buFont typeface="Arial" pitchFamily="34" charset="0"/>
              <a:buChar char="•"/>
            </a:pPr>
            <a:endParaRPr lang="el-GR" dirty="0"/>
          </a:p>
        </p:txBody>
      </p:sp>
      <p:pic>
        <p:nvPicPr>
          <p:cNvPr id="4098" name="Picture 2" descr="C:\Users\ELENA-GIORGOS\Downloads\0701001-01.jpg"/>
          <p:cNvPicPr>
            <a:picLocks noChangeAspect="1" noChangeArrowheads="1"/>
          </p:cNvPicPr>
          <p:nvPr/>
        </p:nvPicPr>
        <p:blipFill>
          <a:blip r:embed="rId2"/>
          <a:srcRect/>
          <a:stretch>
            <a:fillRect/>
          </a:stretch>
        </p:blipFill>
        <p:spPr bwMode="auto">
          <a:xfrm>
            <a:off x="5857884" y="4393413"/>
            <a:ext cx="3286116" cy="2464587"/>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u="sng" dirty="0" err="1" smtClean="0"/>
              <a:t>ΆλλεΣ</a:t>
            </a:r>
            <a:r>
              <a:rPr lang="el-GR" u="sng" dirty="0" smtClean="0"/>
              <a:t> </a:t>
            </a:r>
            <a:r>
              <a:rPr lang="el-GR" u="sng" dirty="0" err="1" smtClean="0"/>
              <a:t>σημαντικέσ</a:t>
            </a:r>
            <a:r>
              <a:rPr lang="el-GR" u="sng" dirty="0" smtClean="0"/>
              <a:t> </a:t>
            </a:r>
            <a:r>
              <a:rPr lang="el-GR" u="sng" dirty="0" err="1" smtClean="0"/>
              <a:t>εφευρέσειΣ</a:t>
            </a:r>
            <a:r>
              <a:rPr lang="el-GR" u="sng" dirty="0" smtClean="0"/>
              <a:t>:</a:t>
            </a:r>
            <a:r>
              <a:rPr lang="el-GR" dirty="0" smtClean="0"/>
              <a:t/>
            </a:r>
            <a:br>
              <a:rPr lang="el-GR" dirty="0" smtClean="0"/>
            </a:br>
            <a:endParaRPr lang="el-GR" dirty="0"/>
          </a:p>
        </p:txBody>
      </p:sp>
      <p:sp>
        <p:nvSpPr>
          <p:cNvPr id="3" name="2 - Θέση περιεχομένου"/>
          <p:cNvSpPr>
            <a:spLocks noGrp="1"/>
          </p:cNvSpPr>
          <p:nvPr>
            <p:ph idx="1"/>
          </p:nvPr>
        </p:nvSpPr>
        <p:spPr>
          <a:xfrm>
            <a:off x="357158" y="1142984"/>
            <a:ext cx="8501122" cy="5715015"/>
          </a:xfrm>
        </p:spPr>
        <p:txBody>
          <a:bodyPr>
            <a:normAutofit/>
          </a:bodyPr>
          <a:lstStyle/>
          <a:p>
            <a:r>
              <a:rPr lang="el-GR" dirty="0" smtClean="0"/>
              <a:t>Αστρονομική συσκευή</a:t>
            </a:r>
          </a:p>
          <a:p>
            <a:r>
              <a:rPr lang="el-GR" dirty="0" smtClean="0"/>
              <a:t> Βαρούλκο</a:t>
            </a:r>
          </a:p>
          <a:p>
            <a:r>
              <a:rPr lang="el-GR" dirty="0" smtClean="0"/>
              <a:t>Καταπέλτες</a:t>
            </a:r>
          </a:p>
          <a:p>
            <a:r>
              <a:rPr lang="el-GR" dirty="0" smtClean="0"/>
              <a:t>Κάτοπτρα</a:t>
            </a:r>
          </a:p>
          <a:p>
            <a:r>
              <a:rPr lang="el-GR" dirty="0" smtClean="0"/>
              <a:t>Οδόμετρο (δρομόμετρο)</a:t>
            </a:r>
          </a:p>
          <a:p>
            <a:r>
              <a:rPr lang="el-GR" dirty="0" smtClean="0"/>
              <a:t>Πλανητάριων (σφαίρα)</a:t>
            </a:r>
          </a:p>
          <a:p>
            <a:r>
              <a:rPr lang="el-GR" dirty="0" err="1" smtClean="0"/>
              <a:t>Πολύσπαστον</a:t>
            </a:r>
            <a:r>
              <a:rPr lang="el-GR" dirty="0" smtClean="0"/>
              <a:t> (Βαρούλκο),</a:t>
            </a:r>
          </a:p>
          <a:p>
            <a:r>
              <a:rPr lang="el-GR" dirty="0" smtClean="0"/>
              <a:t>Σίφων</a:t>
            </a:r>
          </a:p>
          <a:p>
            <a:r>
              <a:rPr lang="el-GR" u="sng" dirty="0" err="1" smtClean="0">
                <a:hlinkClick r:id="rId2" tooltip="Οστομάχιον"/>
              </a:rPr>
              <a:t>Οστομάχιον</a:t>
            </a:r>
            <a:r>
              <a:rPr lang="el-GR" dirty="0" smtClean="0"/>
              <a:t> (επιτραπέζιο παιγνίδι το πρώτο πάζλ)</a:t>
            </a:r>
          </a:p>
          <a:p>
            <a:r>
              <a:rPr lang="el-GR" dirty="0" err="1" smtClean="0"/>
              <a:t>Χαριστίων</a:t>
            </a:r>
            <a:r>
              <a:rPr lang="el-GR" dirty="0" smtClean="0"/>
              <a:t> (μοχλός)</a:t>
            </a:r>
          </a:p>
          <a:p>
            <a:pPr>
              <a:buFont typeface="Arial" pitchFamily="34" charset="0"/>
              <a:buChar char="•"/>
            </a:pPr>
            <a:endParaRPr lang="el-GR" dirty="0"/>
          </a:p>
        </p:txBody>
      </p:sp>
      <p:pic>
        <p:nvPicPr>
          <p:cNvPr id="5122" name="Picture 2" descr="C:\Users\ELENA-GIORGOS\Downloads\220px-Archimedes_Heat_Ray_conceptual_diagram-el.svg.png"/>
          <p:cNvPicPr>
            <a:picLocks noChangeAspect="1" noChangeArrowheads="1"/>
          </p:cNvPicPr>
          <p:nvPr/>
        </p:nvPicPr>
        <p:blipFill>
          <a:blip r:embed="rId3"/>
          <a:srcRect/>
          <a:stretch>
            <a:fillRect/>
          </a:stretch>
        </p:blipFill>
        <p:spPr bwMode="auto">
          <a:xfrm>
            <a:off x="4668463" y="1100138"/>
            <a:ext cx="4070119" cy="432912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type="body" idx="4294967295"/>
          </p:nvPr>
        </p:nvSpPr>
        <p:spPr>
          <a:xfrm>
            <a:off x="142844" y="142852"/>
            <a:ext cx="9001156" cy="3875111"/>
          </a:xfrm>
        </p:spPr>
        <p:txBody>
          <a:bodyPr>
            <a:normAutofit/>
          </a:bodyPr>
          <a:lstStyle/>
          <a:p>
            <a:pPr>
              <a:buFont typeface="Wingdings" pitchFamily="2" charset="2"/>
              <a:buChar char="q"/>
            </a:pPr>
            <a:r>
              <a:rPr lang="el-GR" dirty="0" smtClean="0"/>
              <a:t>Ο Αρχιμήδης πέθανε περίπου το 212 </a:t>
            </a:r>
            <a:r>
              <a:rPr lang="el-GR" dirty="0" err="1" smtClean="0"/>
              <a:t>π.Χ.</a:t>
            </a:r>
            <a:r>
              <a:rPr lang="el-GR" dirty="0" smtClean="0"/>
              <a:t> κατά τη διάρκεια του Δευτέρου Καρχηδονιακού Πολέμου</a:t>
            </a:r>
          </a:p>
          <a:p>
            <a:pPr>
              <a:buFont typeface="Arial" pitchFamily="34" charset="0"/>
              <a:buChar char="•"/>
            </a:pPr>
            <a:endParaRPr lang="el-GR" dirty="0" smtClean="0"/>
          </a:p>
          <a:p>
            <a:pPr>
              <a:buFont typeface="Wingdings" pitchFamily="2" charset="2"/>
              <a:buChar char="q"/>
            </a:pPr>
            <a:r>
              <a:rPr lang="el-GR" dirty="0" smtClean="0"/>
              <a:t>Ο τάφος του Αρχιμήδη είχε ένα γλυπτό που απεικόνιζε την αγαπημένη μαθηματική απόδειξη του, αποτελούμενη από μία σφαίρα και ένα κύλινδρο με το ίδιο ύψος και διάμετρο.</a:t>
            </a:r>
            <a:endParaRPr lang="el-GR" dirty="0"/>
          </a:p>
        </p:txBody>
      </p:sp>
      <p:pic>
        <p:nvPicPr>
          <p:cNvPr id="6146" name="Picture 2" descr="C:\Users\ELENA-GIORGOS\Downloads\tafos.jpg"/>
          <p:cNvPicPr>
            <a:picLocks noChangeAspect="1" noChangeArrowheads="1"/>
          </p:cNvPicPr>
          <p:nvPr/>
        </p:nvPicPr>
        <p:blipFill>
          <a:blip r:embed="rId2"/>
          <a:srcRect/>
          <a:stretch>
            <a:fillRect/>
          </a:stretch>
        </p:blipFill>
        <p:spPr bwMode="auto">
          <a:xfrm>
            <a:off x="2428860" y="3286124"/>
            <a:ext cx="6136530" cy="3286123"/>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ΠΡΟΣ ΤΙΜΗΝ ΤΟΥ ΑΡΧΙΜΗΔΗ:</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Υπάρχει ένας κρατήρας στη Σελήνη με το όνομα του Αρχιμήδη καθώς και μια σεληνιακή οροσειρά, τα βουνά του Αρχιμήδη</a:t>
            </a:r>
          </a:p>
          <a:p>
            <a:r>
              <a:rPr lang="el-GR" dirty="0" smtClean="0"/>
              <a:t>Ο αστεροειδής 3600 Αρχιμήδης πήρε το όνομά του από αυτόν.  </a:t>
            </a:r>
          </a:p>
          <a:p>
            <a:endParaRPr lang="el-GR" dirty="0"/>
          </a:p>
        </p:txBody>
      </p:sp>
      <p:pic>
        <p:nvPicPr>
          <p:cNvPr id="7170" name="Picture 2" descr="C:\Users\ELENA-GIORGOS\Downloads\kratiras.jpg"/>
          <p:cNvPicPr>
            <a:picLocks noChangeAspect="1" noChangeArrowheads="1"/>
          </p:cNvPicPr>
          <p:nvPr/>
        </p:nvPicPr>
        <p:blipFill>
          <a:blip r:embed="rId2"/>
          <a:srcRect/>
          <a:stretch>
            <a:fillRect/>
          </a:stretch>
        </p:blipFill>
        <p:spPr bwMode="auto">
          <a:xfrm>
            <a:off x="5000628" y="3912575"/>
            <a:ext cx="3856034" cy="2945425"/>
          </a:xfrm>
          <a:prstGeom prst="rect">
            <a:avLst/>
          </a:prstGeom>
          <a:noFill/>
        </p:spPr>
      </p:pic>
      <p:pic>
        <p:nvPicPr>
          <p:cNvPr id="7171" name="Picture 3" descr="C:\Users\ELENA-GIORGOS\Downloads\simpan.jpg"/>
          <p:cNvPicPr>
            <a:picLocks noChangeAspect="1" noChangeArrowheads="1"/>
          </p:cNvPicPr>
          <p:nvPr/>
        </p:nvPicPr>
        <p:blipFill>
          <a:blip r:embed="rId3"/>
          <a:srcRect/>
          <a:stretch>
            <a:fillRect/>
          </a:stretch>
        </p:blipFill>
        <p:spPr bwMode="auto">
          <a:xfrm>
            <a:off x="1071538" y="4342374"/>
            <a:ext cx="3357586" cy="215844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8229600" cy="3500462"/>
          </a:xfrm>
        </p:spPr>
        <p:txBody>
          <a:bodyPr/>
          <a:lstStyle/>
          <a:p>
            <a:r>
              <a:rPr lang="el-GR" dirty="0" smtClean="0"/>
              <a:t>Το μετάλλιο </a:t>
            </a:r>
            <a:r>
              <a:rPr lang="el-GR" dirty="0" err="1" smtClean="0"/>
              <a:t>Fields</a:t>
            </a:r>
            <a:r>
              <a:rPr lang="el-GR" dirty="0" smtClean="0"/>
              <a:t> για εξαιρετικές επιδόσεις στα μαθηματικά φέρει ένα πορτρέτο του Αρχιμήδη, μαζί με ένα σκάλισμα απεικονίζει την απόδειξη του στη σφαίρα και τον κύλινδρο. και γράφει στα λατινικά: "</a:t>
            </a:r>
            <a:r>
              <a:rPr lang="el-GR" dirty="0" err="1" smtClean="0"/>
              <a:t>Transire</a:t>
            </a:r>
            <a:r>
              <a:rPr lang="el-GR" dirty="0" smtClean="0"/>
              <a:t> </a:t>
            </a:r>
            <a:r>
              <a:rPr lang="el-GR" dirty="0" err="1" smtClean="0"/>
              <a:t>suum</a:t>
            </a:r>
            <a:r>
              <a:rPr lang="el-GR" dirty="0" smtClean="0"/>
              <a:t> </a:t>
            </a:r>
            <a:r>
              <a:rPr lang="el-GR" dirty="0" err="1" smtClean="0"/>
              <a:t>pectus</a:t>
            </a:r>
            <a:r>
              <a:rPr lang="el-GR" dirty="0" smtClean="0"/>
              <a:t> </a:t>
            </a:r>
            <a:r>
              <a:rPr lang="el-GR" dirty="0" err="1" smtClean="0"/>
              <a:t>mundoque</a:t>
            </a:r>
            <a:r>
              <a:rPr lang="el-GR" dirty="0" smtClean="0"/>
              <a:t> </a:t>
            </a:r>
            <a:r>
              <a:rPr lang="el-GR" dirty="0" err="1" smtClean="0"/>
              <a:t>potiri</a:t>
            </a:r>
            <a:r>
              <a:rPr lang="el-GR" dirty="0" smtClean="0"/>
              <a:t>" (Ανέβα πάνω από τον εαυτό σου και κατέκτησε τον κόσμο). </a:t>
            </a:r>
          </a:p>
          <a:p>
            <a:endParaRPr lang="el-GR" dirty="0"/>
          </a:p>
        </p:txBody>
      </p:sp>
      <p:pic>
        <p:nvPicPr>
          <p:cNvPr id="1026" name="Picture 2" descr="C:\Users\ELENA-GIORGOS\Downloads\250px-FieldsMedalFront.jpg"/>
          <p:cNvPicPr>
            <a:picLocks noChangeAspect="1" noChangeArrowheads="1"/>
          </p:cNvPicPr>
          <p:nvPr/>
        </p:nvPicPr>
        <p:blipFill>
          <a:blip r:embed="rId2"/>
          <a:srcRect/>
          <a:stretch>
            <a:fillRect/>
          </a:stretch>
        </p:blipFill>
        <p:spPr bwMode="auto">
          <a:xfrm>
            <a:off x="4429124" y="3071810"/>
            <a:ext cx="4429124" cy="34223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4632" cy="1467594"/>
          </a:xfrm>
        </p:spPr>
        <p:txBody>
          <a:bodyPr/>
          <a:lstStyle/>
          <a:p>
            <a:r>
              <a:rPr lang="el-GR" dirty="0" smtClean="0"/>
              <a:t>ΠΥΘΑΓΟΡΑΣ </a:t>
            </a:r>
            <a:endParaRPr lang="el-GR" dirty="0"/>
          </a:p>
        </p:txBody>
      </p:sp>
      <p:sp>
        <p:nvSpPr>
          <p:cNvPr id="3" name="Subtitle 2"/>
          <p:cNvSpPr>
            <a:spLocks noGrp="1"/>
          </p:cNvSpPr>
          <p:nvPr>
            <p:ph type="subTitle" idx="1"/>
          </p:nvPr>
        </p:nvSpPr>
        <p:spPr>
          <a:xfrm>
            <a:off x="3275856" y="1484784"/>
            <a:ext cx="5400600" cy="5256584"/>
          </a:xfrm>
        </p:spPr>
        <p:txBody>
          <a:bodyPr>
            <a:normAutofit fontScale="92500"/>
          </a:bodyPr>
          <a:lstStyle/>
          <a:p>
            <a:r>
              <a:rPr lang="el-GR" dirty="0" smtClean="0">
                <a:solidFill>
                  <a:schemeClr val="tx1"/>
                </a:solidFill>
              </a:rPr>
              <a:t>Ο Πυθαγόρας ο Σάμιος, υπήρξε σημαντικός Έλληνας φιλόσοφος, μαθηματικός, γεωμέτρης και θεωρητικός της μουσικής. Είναι ο κατεξοχήν θεμελιωτής των ελλην</a:t>
            </a:r>
            <a:r>
              <a:rPr lang="el-GR" dirty="0">
                <a:solidFill>
                  <a:schemeClr val="tx1"/>
                </a:solidFill>
              </a:rPr>
              <a:t>ι</a:t>
            </a:r>
            <a:r>
              <a:rPr lang="el-GR" dirty="0" smtClean="0">
                <a:solidFill>
                  <a:schemeClr val="tx1"/>
                </a:solidFill>
              </a:rPr>
              <a:t>κών μαθηματικών , δημιούργησε ένα άρτιο σύστημα για την επιστήμη των ουρανίων σωμάτων που κατοχύρωσε με όλες τις σχετικές αριθμητικές και γεωμετρικές αποδείξεις και ήταν ιδρυτής ενός μυητικού φιλοσοφικού κινήματος που λέγεται Πυθαγορισμός </a:t>
            </a:r>
            <a:endParaRPr lang="el-GR" dirty="0">
              <a:solidFill>
                <a:schemeClr val="tx1"/>
              </a:solidFill>
            </a:endParaRPr>
          </a:p>
        </p:txBody>
      </p:sp>
      <p:pic>
        <p:nvPicPr>
          <p:cNvPr id="1026" name="Picture 2" descr="C:\Users\aggelos\Desktop\pythagora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9328" y="1412776"/>
            <a:ext cx="3048000" cy="22383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3200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ENA-GIORGOS\Desktop\pithagoras.jpg"/>
          <p:cNvPicPr>
            <a:picLocks noGrp="1" noChangeAspect="1" noChangeArrowheads="1"/>
          </p:cNvPicPr>
          <p:nvPr>
            <p:ph sz="half" idx="1"/>
          </p:nvPr>
        </p:nvPicPr>
        <p:blipFill>
          <a:blip r:embed="rId2"/>
          <a:srcRect/>
          <a:stretch>
            <a:fillRect/>
          </a:stretch>
        </p:blipFill>
        <p:spPr bwMode="auto">
          <a:xfrm>
            <a:off x="500034" y="214291"/>
            <a:ext cx="4427414" cy="2357454"/>
          </a:xfrm>
          <a:prstGeom prst="rect">
            <a:avLst/>
          </a:prstGeom>
          <a:noFill/>
        </p:spPr>
      </p:pic>
      <p:pic>
        <p:nvPicPr>
          <p:cNvPr id="1027" name="Picture 3" descr="C:\Users\ELENA-GIORGOS\Desktop\arximidis.jpg"/>
          <p:cNvPicPr>
            <a:picLocks noChangeAspect="1" noChangeArrowheads="1"/>
          </p:cNvPicPr>
          <p:nvPr/>
        </p:nvPicPr>
        <p:blipFill>
          <a:blip r:embed="rId3"/>
          <a:srcRect/>
          <a:stretch>
            <a:fillRect/>
          </a:stretch>
        </p:blipFill>
        <p:spPr bwMode="auto">
          <a:xfrm>
            <a:off x="579792" y="2955458"/>
            <a:ext cx="2992076" cy="3688252"/>
          </a:xfrm>
          <a:prstGeom prst="rect">
            <a:avLst/>
          </a:prstGeom>
          <a:noFill/>
        </p:spPr>
      </p:pic>
      <p:pic>
        <p:nvPicPr>
          <p:cNvPr id="1028" name="Picture 4" descr="C:\Users\ELENA-GIORGOS\Desktop\thalis.jpg"/>
          <p:cNvPicPr>
            <a:picLocks noChangeAspect="1" noChangeArrowheads="1"/>
          </p:cNvPicPr>
          <p:nvPr/>
        </p:nvPicPr>
        <p:blipFill>
          <a:blip r:embed="rId4"/>
          <a:srcRect/>
          <a:stretch>
            <a:fillRect/>
          </a:stretch>
        </p:blipFill>
        <p:spPr bwMode="auto">
          <a:xfrm>
            <a:off x="5929322" y="428604"/>
            <a:ext cx="2000264" cy="2414520"/>
          </a:xfrm>
          <a:prstGeom prst="rect">
            <a:avLst/>
          </a:prstGeom>
          <a:noFill/>
        </p:spPr>
      </p:pic>
      <p:pic>
        <p:nvPicPr>
          <p:cNvPr id="1029" name="Picture 5" descr="C:\Users\ELENA-GIORGOS\Desktop\ippokratis-.jpg"/>
          <p:cNvPicPr>
            <a:picLocks noGrp="1" noChangeAspect="1" noChangeArrowheads="1"/>
          </p:cNvPicPr>
          <p:nvPr>
            <p:ph sz="half" idx="2"/>
          </p:nvPr>
        </p:nvPicPr>
        <p:blipFill>
          <a:blip r:embed="rId5"/>
          <a:srcRect/>
          <a:stretch>
            <a:fillRect/>
          </a:stretch>
        </p:blipFill>
        <p:spPr bwMode="auto">
          <a:xfrm>
            <a:off x="4143372" y="3143248"/>
            <a:ext cx="4143404" cy="350676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20688"/>
            <a:ext cx="8390656" cy="6001643"/>
          </a:xfrm>
          <a:prstGeom prst="rect">
            <a:avLst/>
          </a:prstGeom>
        </p:spPr>
        <p:txBody>
          <a:bodyPr wrap="square">
            <a:spAutoFit/>
          </a:bodyPr>
          <a:lstStyle/>
          <a:p>
            <a:r>
              <a:rPr lang="el-GR" sz="2400" dirty="0" smtClean="0"/>
              <a:t>Οι περισσότεροι αρχαίοι συγγραφείς συμφωνούν πως είναι γιος του Μνησάρχου διαφωνούν όμως ως προς την καταγωγή του Μνησάρχου, γιατί άλλοι μεν λένε ότι ήταν Σάμιος  ενώ ο Νεάνθης στο Ε' βιβλίο των "Μυθικών" γράφει πως ήταν Σύρος, από την Τύρο της Συρίας . Κατά την εκδοχή αυτή, ο Μνήσαρχος έφθασε στη Σάμο με σκοπό το εμπόριο, όταν οι Σάμιοι είχαν έλλειψη σιταριού, και αφού προσέφερε για πώληση σιτάρι, ετιμήθη από την πολιτεία κι έγινε πολίτης της Σάμου.Επειδή από παιδί ο Πυθαγόρας έδειχνε πως ήταν ικανός για κάθε σπουδή, ο Μνήσαρχος τον οδήγησε στην Τύρο και φρόντισε να μυηθεί στις διδασκαλίες των Χαλδαίων. Από εκεί ο Πυθαγόρας ήρθε ξανά στην Ιωνία και συναναστράφηκε αρχικά με τον Φερεκύδη από τη Σύρο κι έπειτα με τον Ερμοδάμαντα τον Κρεοφύλειο από την Σάμο.Όταν δε ο Μνήσαρχος απέπλευσε προς την Ιταλία, πήρε μαζί του τον νεαρό Πυθαγόρα στην Ιταλία, σύμφωνα με την εκδοχή του Νεάνθη.</a:t>
            </a:r>
          </a:p>
        </p:txBody>
      </p:sp>
    </p:spTree>
    <p:extLst>
      <p:ext uri="{BB962C8B-B14F-4D97-AF65-F5344CB8AC3E}">
        <p14:creationId xmlns:p14="http://schemas.microsoft.com/office/powerpoint/2010/main" xmlns="" val="2500253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6194" y="620688"/>
            <a:ext cx="7704856" cy="5632311"/>
          </a:xfrm>
          <a:prstGeom prst="rect">
            <a:avLst/>
          </a:prstGeom>
        </p:spPr>
        <p:txBody>
          <a:bodyPr wrap="square">
            <a:spAutoFit/>
          </a:bodyPr>
          <a:lstStyle/>
          <a:p>
            <a:r>
              <a:rPr lang="el-GR" sz="2400" dirty="0"/>
              <a:t>Ε</a:t>
            </a:r>
            <a:r>
              <a:rPr lang="el-GR" sz="2400" dirty="0" smtClean="0"/>
              <a:t>πηρέασε σημαντικά τη φιλοσοφία και τη θρησκευτική διδασκαλία στα τέλη του 6ο αιώνα π.Χ., συχνά αναφέρεται ως σπουδαίος μαθηματικός και επιστήμονας και είναι γνωστός για το Πυθαγόρειο Θεώρημα που έχει το όνομά του. Γεννήθηκε σε χρονολογία που δεν μας είναι γνωστή, αλλά που εικάζεται πως είναι το 570 π.Χ. και ως επικρατέστερος τόπος γεννήσεως παραδίδεται η νήσος Σάμος. Ακόμη είναι πιθανό να ταξίδεψε αρκετά όταν ήταν νέος. Γύρω στο 530 π.Χ. μετακόμισε σε μία ελληνική αποικία στη νότια Ιταλία. Οι υποστηρικτές του Πυθαγόρα ακολούθησαν τις πρακτικές που ανέπτυξε και μελέτησαν τις φιλοσοφικές του θεωρίες. Τα μέρη συνάντησης των Πυθαγόρειων κάηκαν και ο Πυθαγόρας αναγκάστηκε να φύγει από την πόλη. Πέθανε στο Μεταπόντιον της Ιταλικής Λευκανίας σε μεγάλη ηλικία, περί το 500 - 490 π.Χ</a:t>
            </a:r>
            <a:endParaRPr lang="el-GR" sz="2000" dirty="0"/>
          </a:p>
        </p:txBody>
      </p:sp>
    </p:spTree>
    <p:extLst>
      <p:ext uri="{BB962C8B-B14F-4D97-AF65-F5344CB8AC3E}">
        <p14:creationId xmlns:p14="http://schemas.microsoft.com/office/powerpoint/2010/main" xmlns="" val="1355729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9034" y="548680"/>
            <a:ext cx="7056784" cy="1754326"/>
          </a:xfrm>
          <a:prstGeom prst="rect">
            <a:avLst/>
          </a:prstGeom>
        </p:spPr>
        <p:txBody>
          <a:bodyPr wrap="square">
            <a:spAutoFit/>
          </a:bodyPr>
          <a:lstStyle/>
          <a:p>
            <a:r>
              <a:rPr lang="el-GR" dirty="0" smtClean="0"/>
              <a:t>Από τον 4ο αιώνα π.Χ.,ο Πυθαγόρας έδινε στοιχεία για την ανακάλυψη του Πυθαγορείου Θεωρήματος ( Πυθαγόρειο Θεώρημα),ένα θεώρημα γεωμετρίας σύμφωνα με το οποίο σε κάθε ορθογώνιο τρίγωνο το τετράγωνο της υποτείνουσας (η πλευρά απέναντι από την ορθή γωνία) είναι ίση με το άθροισμα των τετραγώνων των δύο κάθετων πλευρών, a^2 + b^2 = c^2.</a:t>
            </a:r>
            <a:endParaRPr lang="el-GR" dirty="0"/>
          </a:p>
        </p:txBody>
      </p:sp>
      <p:pic>
        <p:nvPicPr>
          <p:cNvPr id="2050" name="Picture 2" descr="C:\Users\aggelos\Desktop\180px-Pythagora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35274" y="2420888"/>
            <a:ext cx="3680941" cy="42484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77178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5952194"/>
          </a:xfrm>
        </p:spPr>
        <p:txBody>
          <a:bodyPr/>
          <a:lstStyle/>
          <a:p>
            <a:r>
              <a:rPr lang="el-GR" dirty="0" smtClean="0"/>
              <a:t>Ο </a:t>
            </a:r>
            <a:r>
              <a:rPr lang="el-GR" b="1" dirty="0" smtClean="0"/>
              <a:t>Θαλής ο Μιλήσιος</a:t>
            </a:r>
            <a:r>
              <a:rPr lang="el-GR" dirty="0" smtClean="0"/>
              <a:t>, (640 ή 624 </a:t>
            </a:r>
            <a:r>
              <a:rPr lang="el-GR" dirty="0" err="1" smtClean="0"/>
              <a:t>π.Χ.</a:t>
            </a:r>
            <a:r>
              <a:rPr lang="el-GR" dirty="0" smtClean="0"/>
              <a:t> - 546 </a:t>
            </a:r>
            <a:r>
              <a:rPr lang="el-GR" dirty="0" err="1" smtClean="0"/>
              <a:t>π.Χ.</a:t>
            </a:r>
            <a:r>
              <a:rPr lang="el-GR" dirty="0" smtClean="0"/>
              <a:t>) είναι ο αρχαιότερος προσωκρατικός φιλόσοφος, ο πρώτος των επτά σοφών της αρχαιότητας, μαθηματικός, φυσικός, αστρονόμος, μηχανικός, μετεωρολόγος και ιδρυτής της Ιωνικής Σχολής της φυσικής φιλοσοφίας στη Μίλητο. </a:t>
            </a:r>
            <a:endParaRPr lang="el-GR" dirty="0"/>
          </a:p>
        </p:txBody>
      </p:sp>
      <p:pic>
        <p:nvPicPr>
          <p:cNvPr id="4" name="3 - Θέση περιεχομένου" descr="237260-Thales_300_bg.jpg"/>
          <p:cNvPicPr>
            <a:picLocks noChangeAspect="1"/>
          </p:cNvPicPr>
          <p:nvPr/>
        </p:nvPicPr>
        <p:blipFill>
          <a:blip r:embed="rId2" cstate="print"/>
          <a:stretch>
            <a:fillRect/>
          </a:stretch>
        </p:blipFill>
        <p:spPr>
          <a:xfrm>
            <a:off x="5286380" y="3000372"/>
            <a:ext cx="3100334" cy="360890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endParaRPr lang="el-GR" dirty="0"/>
          </a:p>
        </p:txBody>
      </p:sp>
      <p:sp>
        <p:nvSpPr>
          <p:cNvPr id="3" name="2 - Θέση περιεχομένου"/>
          <p:cNvSpPr>
            <a:spLocks noGrp="1"/>
          </p:cNvSpPr>
          <p:nvPr>
            <p:ph idx="1"/>
          </p:nvPr>
        </p:nvSpPr>
        <p:spPr/>
        <p:txBody>
          <a:bodyPr/>
          <a:lstStyle/>
          <a:p>
            <a:r>
              <a:rPr lang="el-GR" dirty="0" smtClean="0"/>
              <a:t>Θεωρείται ως ο Ιδρυτής της Ιωνικής σχολής, ή της σχολής της Μιλήτου, διότι έθεσε πρώτος το πρόβλημα μιας γενικής αρχής όλων των πραγμάτων: η αρχή αυτή ήταν κατά το Θαλή το ύδωρ. </a:t>
            </a:r>
            <a:r>
              <a:rPr lang="el-GR" smtClean="0"/>
              <a:t>Η κυριότερη προσφορά του Θαλή στην επιστήμη αυτή ήταν η εισαγωγή της αποδείξεως, γεγονός που έφερε αλλαγή στον τρόπο του «σκέπτεσθαι μέχρι εκείνη την εποχή.</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Θεώρημα Θαλή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Όταν οι παράλληλες ευθείες τέμνουν δύο άλλες ευθείες, τότε τα τμήματα που ορίζονται στη μία είναι ανάλογα προς τα αντίστοιχα τμήματα της άλλης. Κάθε παράλληλη προς μια πλευρά τριγώνου χωρίζει τις άλλες πλευρές του, σε ίσους λόγους. Όμως ισχύει και το αντίστροφο αν σε ένα τρίγωνο χωρίζει σε ίσους λόγους τις δυο πλευρές, τότε είναι παράλληλη στην τρίτη πλευρά.</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a:xfrm>
            <a:off x="457200" y="274638"/>
            <a:ext cx="8229600" cy="1154098"/>
          </a:xfrm>
        </p:spPr>
        <p:txBody>
          <a:bodyPr/>
          <a:lstStyle/>
          <a:p>
            <a:r>
              <a:rPr lang="el-GR" b="1" dirty="0" smtClean="0"/>
              <a:t>Βιογραφία </a:t>
            </a:r>
            <a:endParaRPr lang="el-GR" b="1" dirty="0"/>
          </a:p>
        </p:txBody>
      </p:sp>
      <p:sp>
        <p:nvSpPr>
          <p:cNvPr id="3" name="2 - Υπότιτλος"/>
          <p:cNvSpPr>
            <a:spLocks noGrp="1"/>
          </p:cNvSpPr>
          <p:nvPr>
            <p:ph sz="half" idx="1"/>
          </p:nvPr>
        </p:nvSpPr>
        <p:spPr/>
        <p:txBody>
          <a:bodyPr>
            <a:normAutofit/>
          </a:bodyPr>
          <a:lstStyle/>
          <a:p>
            <a:r>
              <a:rPr lang="el-GR" dirty="0">
                <a:solidFill>
                  <a:schemeClr val="tx1"/>
                </a:solidFill>
              </a:rPr>
              <a:t>Ο Ιπποκράτης, </a:t>
            </a:r>
            <a:r>
              <a:rPr lang="el-GR" u="sng" dirty="0">
                <a:solidFill>
                  <a:schemeClr val="tx1"/>
                </a:solidFill>
                <a:hlinkClick r:id="rId2" tooltip="Δωριείς"/>
              </a:rPr>
              <a:t>Δωριεύς</a:t>
            </a:r>
            <a:r>
              <a:rPr lang="el-GR" dirty="0">
                <a:solidFill>
                  <a:schemeClr val="tx1"/>
                </a:solidFill>
              </a:rPr>
              <a:t> την καταγωγή, γεννήθηκε στην Κω το 460 </a:t>
            </a:r>
            <a:r>
              <a:rPr lang="el-GR" dirty="0" err="1">
                <a:solidFill>
                  <a:schemeClr val="tx1"/>
                </a:solidFill>
              </a:rPr>
              <a:t>π.Χ.</a:t>
            </a:r>
            <a:r>
              <a:rPr lang="el-GR" dirty="0">
                <a:solidFill>
                  <a:schemeClr val="tx1"/>
                </a:solidFill>
              </a:rPr>
              <a:t> και ανήκε στον ενδοξότατο κλάδο των </a:t>
            </a:r>
            <a:r>
              <a:rPr lang="el-GR" dirty="0" err="1">
                <a:solidFill>
                  <a:schemeClr val="tx1"/>
                </a:solidFill>
              </a:rPr>
              <a:t>Ασκληπιαδών</a:t>
            </a:r>
            <a:r>
              <a:rPr lang="el-GR" dirty="0" smtClean="0">
                <a:solidFill>
                  <a:schemeClr val="tx1"/>
                </a:solidFill>
              </a:rPr>
              <a:t>.</a:t>
            </a:r>
            <a:endParaRPr lang="en-US" dirty="0" smtClean="0">
              <a:solidFill>
                <a:schemeClr val="tx1"/>
              </a:solidFill>
            </a:endParaRPr>
          </a:p>
          <a:p>
            <a:r>
              <a:rPr lang="el-GR" dirty="0">
                <a:solidFill>
                  <a:schemeClr val="tx1"/>
                </a:solidFill>
              </a:rPr>
              <a:t>Ε</a:t>
            </a:r>
            <a:r>
              <a:rPr lang="el-GR" dirty="0" smtClean="0">
                <a:solidFill>
                  <a:schemeClr val="tx1"/>
                </a:solidFill>
              </a:rPr>
              <a:t>κπαιδεύτηκε </a:t>
            </a:r>
            <a:r>
              <a:rPr lang="el-GR" dirty="0">
                <a:solidFill>
                  <a:schemeClr val="tx1"/>
                </a:solidFill>
              </a:rPr>
              <a:t>στην </a:t>
            </a:r>
            <a:r>
              <a:rPr lang="el-GR" dirty="0" smtClean="0">
                <a:solidFill>
                  <a:schemeClr val="tx1"/>
                </a:solidFill>
              </a:rPr>
              <a:t>ιατρική. </a:t>
            </a:r>
            <a:endParaRPr lang="en-US" dirty="0">
              <a:solidFill>
                <a:schemeClr val="tx1"/>
              </a:solidFill>
            </a:endParaRPr>
          </a:p>
          <a:p>
            <a:r>
              <a:rPr lang="el-GR" dirty="0" smtClean="0"/>
              <a:t>Άρχισε να διδάσκει στην Κω.</a:t>
            </a:r>
            <a:endParaRPr lang="el-GR" dirty="0"/>
          </a:p>
        </p:txBody>
      </p:sp>
      <p:pic>
        <p:nvPicPr>
          <p:cNvPr id="8" name="7 - Θέση περιεχομένου" descr="ηη.jpg"/>
          <p:cNvPicPr>
            <a:picLocks noGrp="1" noChangeAspect="1"/>
          </p:cNvPicPr>
          <p:nvPr>
            <p:ph sz="half" idx="2"/>
          </p:nvPr>
        </p:nvPicPr>
        <p:blipFill>
          <a:blip r:embed="rId3"/>
          <a:stretch>
            <a:fillRect/>
          </a:stretch>
        </p:blipFill>
        <p:spPr>
          <a:xfrm>
            <a:off x="5429256" y="1857364"/>
            <a:ext cx="2500330" cy="35643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TotalTime>
  <Words>917</Words>
  <Application>Microsoft Office PowerPoint</Application>
  <PresentationFormat>Προβολή στην οθόνη (4:3)</PresentationFormat>
  <Paragraphs>77</Paragraphs>
  <Slides>20</Slides>
  <Notes>1</Notes>
  <HiddenSlides>0</HiddenSlides>
  <MMClips>1</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Αποκορύφωμα</vt:lpstr>
      <vt:lpstr>Διαφάνεια 1</vt:lpstr>
      <vt:lpstr>ΠΥΘΑΓΟΡΑΣ </vt:lpstr>
      <vt:lpstr>Διαφάνεια 3</vt:lpstr>
      <vt:lpstr>Διαφάνεια 4</vt:lpstr>
      <vt:lpstr>Διαφάνεια 5</vt:lpstr>
      <vt:lpstr>Διαφάνεια 6</vt:lpstr>
      <vt:lpstr> </vt:lpstr>
      <vt:lpstr>Θεώρημα Θαλή  </vt:lpstr>
      <vt:lpstr>Βιογραφία </vt:lpstr>
      <vt:lpstr>Η προσφορά της Ιπποκρατικής Ιατρικής </vt:lpstr>
      <vt:lpstr>Ιπποκράτης περί διατροφής</vt:lpstr>
      <vt:lpstr>ΑΡΧΙΜΗΔΗΣ</vt:lpstr>
      <vt:lpstr>ΕΦΕΥΡΕΣΕΙΣ </vt:lpstr>
      <vt:lpstr>Διαφάνεια 14</vt:lpstr>
      <vt:lpstr>Διαφάνεια 15</vt:lpstr>
      <vt:lpstr>ΆλλεΣ σημαντικέσ εφευρέσειΣ: </vt:lpstr>
      <vt:lpstr>Διαφάνεια 17</vt:lpstr>
      <vt:lpstr>ΠΡΟΣ ΤΙΜΗΝ ΤΟΥ ΑΡΧΙΜΗΔΗ: </vt:lpstr>
      <vt:lpstr>Διαφάνεια 19</vt:lpstr>
      <vt:lpstr>Διαφάνεια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Θαλησ ο Μιλησιοσ</dc:title>
  <dc:creator>user</dc:creator>
  <cp:lastModifiedBy>ELENA-GIORGOS</cp:lastModifiedBy>
  <cp:revision>7</cp:revision>
  <dcterms:created xsi:type="dcterms:W3CDTF">2014-12-14T09:43:12Z</dcterms:created>
  <dcterms:modified xsi:type="dcterms:W3CDTF">2015-01-12T20:01:15Z</dcterms:modified>
</cp:coreProperties>
</file>